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  <p:sldMasterId id="2147483656" r:id="rId2"/>
  </p:sldMasterIdLst>
  <p:notesMasterIdLst>
    <p:notesMasterId r:id="rId39"/>
  </p:notesMasterIdLst>
  <p:sldIdLst>
    <p:sldId id="360" r:id="rId3"/>
    <p:sldId id="355" r:id="rId4"/>
    <p:sldId id="376" r:id="rId5"/>
    <p:sldId id="378" r:id="rId6"/>
    <p:sldId id="377" r:id="rId7"/>
    <p:sldId id="382" r:id="rId8"/>
    <p:sldId id="380" r:id="rId9"/>
    <p:sldId id="383" r:id="rId10"/>
    <p:sldId id="394" r:id="rId11"/>
    <p:sldId id="384" r:id="rId12"/>
    <p:sldId id="386" r:id="rId13"/>
    <p:sldId id="387" r:id="rId14"/>
    <p:sldId id="389" r:id="rId15"/>
    <p:sldId id="390" r:id="rId16"/>
    <p:sldId id="391" r:id="rId17"/>
    <p:sldId id="392" r:id="rId18"/>
    <p:sldId id="393" r:id="rId19"/>
    <p:sldId id="362" r:id="rId20"/>
    <p:sldId id="361" r:id="rId21"/>
    <p:sldId id="396" r:id="rId22"/>
    <p:sldId id="397" r:id="rId23"/>
    <p:sldId id="402" r:id="rId24"/>
    <p:sldId id="401" r:id="rId25"/>
    <p:sldId id="400" r:id="rId26"/>
    <p:sldId id="405" r:id="rId27"/>
    <p:sldId id="403" r:id="rId28"/>
    <p:sldId id="404" r:id="rId29"/>
    <p:sldId id="406" r:id="rId30"/>
    <p:sldId id="407" r:id="rId31"/>
    <p:sldId id="408" r:id="rId32"/>
    <p:sldId id="409" r:id="rId33"/>
    <p:sldId id="410" r:id="rId34"/>
    <p:sldId id="411" r:id="rId35"/>
    <p:sldId id="412" r:id="rId36"/>
    <p:sldId id="413" r:id="rId37"/>
    <p:sldId id="414" r:id="rId38"/>
  </p:sldIdLst>
  <p:sldSz cx="12192000" cy="6858000"/>
  <p:notesSz cx="20104100" cy="1130935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DD29F31D-FD3E-4656-95C7-E134B4FAAFA1}">
          <p14:sldIdLst>
            <p14:sldId id="360"/>
            <p14:sldId id="355"/>
            <p14:sldId id="376"/>
            <p14:sldId id="378"/>
            <p14:sldId id="377"/>
            <p14:sldId id="382"/>
            <p14:sldId id="380"/>
            <p14:sldId id="383"/>
            <p14:sldId id="394"/>
            <p14:sldId id="384"/>
            <p14:sldId id="386"/>
            <p14:sldId id="387"/>
            <p14:sldId id="389"/>
            <p14:sldId id="390"/>
            <p14:sldId id="391"/>
            <p14:sldId id="392"/>
            <p14:sldId id="393"/>
            <p14:sldId id="362"/>
            <p14:sldId id="361"/>
            <p14:sldId id="396"/>
            <p14:sldId id="397"/>
            <p14:sldId id="402"/>
            <p14:sldId id="401"/>
            <p14:sldId id="400"/>
            <p14:sldId id="405"/>
            <p14:sldId id="403"/>
            <p14:sldId id="404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</p14:sldIdLst>
        </p14:section>
      </p14:sectionLst>
    </p:ext>
    <p:ext uri="{EFAFB233-063F-42B5-8137-9DF3F51BA10A}">
      <p15:sldGuideLst xmlns:p15="http://schemas.microsoft.com/office/powerpoint/2012/main">
        <p15:guide id="2" pos="7008" userDrawn="1">
          <p15:clr>
            <a:srgbClr val="000000"/>
          </p15:clr>
        </p15:guide>
        <p15:guide id="3" orient="horz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908F"/>
    <a:srgbClr val="D0D1D2"/>
    <a:srgbClr val="8DB4E2"/>
    <a:srgbClr val="92B573"/>
    <a:srgbClr val="538DD5"/>
    <a:srgbClr val="D9D9D9"/>
    <a:srgbClr val="000000"/>
    <a:srgbClr val="005493"/>
    <a:srgbClr val="F0F2F4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CB66AA-850D-4605-A19E-2ED404D436C7}">
  <a:tblStyle styleId="{71CB66AA-850D-4605-A19E-2ED404D43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9C1C93-8995-4D9E-87C8-A8817AF97DB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A09481-35D7-4565-9225-4E10A05E4E9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63" autoAdjust="0"/>
    <p:restoredTop sz="73780" autoAdjust="0"/>
  </p:normalViewPr>
  <p:slideViewPr>
    <p:cSldViewPr snapToGrid="0">
      <p:cViewPr varScale="1">
        <p:scale>
          <a:sx n="63" d="100"/>
          <a:sy n="63" d="100"/>
        </p:scale>
        <p:origin x="1618" y="58"/>
      </p:cViewPr>
      <p:guideLst>
        <p:guide pos="7008"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281738" y="847725"/>
            <a:ext cx="7542212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42704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1e91fc5f9_1_2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1e91fc5f9_1_2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3927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69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6885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8773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9976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9863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0989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4040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0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00063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270286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073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3397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034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143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54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791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747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93572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exercis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8;p30"/>
          <p:cNvSpPr/>
          <p:nvPr userDrawn="1"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Google Shape;281;p30"/>
          <p:cNvSpPr/>
          <p:nvPr userDrawn="1"/>
        </p:nvSpPr>
        <p:spPr>
          <a:xfrm>
            <a:off x="9816708" y="5741095"/>
            <a:ext cx="2256268" cy="100783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978" tIns="48978" rIns="48978" bIns="48978" anchor="ctr" anchorCtr="0">
            <a:noAutofit/>
          </a:bodyPr>
          <a:lstStyle/>
          <a:p>
            <a:pPr algn="ctr"/>
            <a:endParaRPr sz="5143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414376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5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14992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3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9752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110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56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30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8563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8601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0921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55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2038238" y="620904"/>
            <a:ext cx="8115487" cy="693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911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79" cy="171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11226800" y="5861641"/>
            <a:ext cx="768303" cy="88537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4" name="Google Shape;34;p6"/>
          <p:cNvSpPr/>
          <p:nvPr/>
        </p:nvSpPr>
        <p:spPr>
          <a:xfrm>
            <a:off x="6632181" y="2969336"/>
            <a:ext cx="3267518" cy="388816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5" name="Google Shape;35;p6"/>
          <p:cNvSpPr/>
          <p:nvPr/>
        </p:nvSpPr>
        <p:spPr>
          <a:xfrm>
            <a:off x="576096" y="2938417"/>
            <a:ext cx="4738810" cy="391917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30" cy="452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30" cy="452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766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34976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1208630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25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sz="75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49" r:id="rId3"/>
    <p:sldLayoutId id="2147483650" r:id="rId4"/>
    <p:sldLayoutId id="2147483651" r:id="rId5"/>
    <p:sldLayoutId id="2147483652" r:id="rId6"/>
    <p:sldLayoutId id="2147483655" r:id="rId7"/>
    <p:sldLayoutId id="2147483673" r:id="rId8"/>
    <p:sldLayoutId id="2147483674" r:id="rId9"/>
    <p:sldLayoutId id="2147483676" r:id="rId10"/>
    <p:sldLayoutId id="214748367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6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7" r:id="rId17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mimic.physionet.org/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Laboratory Medicine Core Data Analysis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Lesson 7</a:t>
            </a:r>
          </a:p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711487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Medical Information Mart for Intensive Care (MIMIC)-III data set</a:t>
            </a:r>
          </a:p>
        </p:txBody>
      </p:sp>
    </p:spTree>
    <p:extLst>
      <p:ext uri="{BB962C8B-B14F-4D97-AF65-F5344CB8AC3E}">
        <p14:creationId xmlns:p14="http://schemas.microsoft.com/office/powerpoint/2010/main" val="855552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MIMIC Data set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MIMIC-III is a widely-used, freely available biomedical dataset 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Developed by the MIT Lab for Computational Physiology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 err="1"/>
              <a:t>Deidentified</a:t>
            </a:r>
            <a:r>
              <a:rPr lang="en-US" dirty="0"/>
              <a:t> health data associated with &gt;40,000 critical care patients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Includes demographics, vital signs, laboratory tests, medications, free text notes and more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Details are available at </a:t>
            </a:r>
            <a:r>
              <a:rPr lang="en-US" dirty="0">
                <a:hlinkClick r:id="rId2"/>
              </a:rPr>
              <a:t>https://mimic.physionet.org/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496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Fig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0463" y="161193"/>
            <a:ext cx="8907402" cy="6696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6804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MIMIC Data Access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/>
              <a:t>Course in protecting human research participants including HIPAA requirements.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/>
              <a:t>Data use agreement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outlines appropriate data usage 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security standards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forbids efforts to identify individual patients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23504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uses for MIMIC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/>
              <a:t>Educational coursework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medical analytics courses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/>
              <a:t>Research 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machine learning approaches for prediction of patient outcomes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semantic analysis of unstructured patient note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 err="1"/>
              <a:t>Datathons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9614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EDA Exercise</a:t>
            </a:r>
          </a:p>
        </p:txBody>
      </p:sp>
    </p:spTree>
    <p:extLst>
      <p:ext uri="{BB962C8B-B14F-4D97-AF65-F5344CB8AC3E}">
        <p14:creationId xmlns:p14="http://schemas.microsoft.com/office/powerpoint/2010/main" val="2012712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exercise outline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Clr>
                <a:schemeClr val="tx1">
                  <a:lumMod val="85000"/>
                  <a:lumOff val="15000"/>
                </a:schemeClr>
              </a:buClr>
              <a:buSzPct val="110000"/>
              <a:buNone/>
            </a:pPr>
            <a:r>
              <a:rPr lang="en-US" sz="3200" dirty="0"/>
              <a:t>For each exercise: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3200" dirty="0"/>
              <a:t>Explicit task description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3200" dirty="0"/>
              <a:t>Use functions to complete the task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3200" dirty="0"/>
              <a:t>Question-set based on your findings</a:t>
            </a:r>
          </a:p>
        </p:txBody>
      </p:sp>
    </p:spTree>
    <p:extLst>
      <p:ext uri="{BB962C8B-B14F-4D97-AF65-F5344CB8AC3E}">
        <p14:creationId xmlns:p14="http://schemas.microsoft.com/office/powerpoint/2010/main" val="1625565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29"/>
          <p:cNvPicPr preferRelativeResize="0"/>
          <p:nvPr/>
        </p:nvPicPr>
        <p:blipFill rotWithShape="1">
          <a:blip r:embed="rId3">
            <a:alphaModFix/>
          </a:blip>
          <a:srcRect r="56939" b="53460"/>
          <a:stretch/>
        </p:blipFill>
        <p:spPr>
          <a:xfrm>
            <a:off x="1448191" y="1534757"/>
            <a:ext cx="4128800" cy="235826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50" name="Google Shape;350;p29"/>
          <p:cNvPicPr preferRelativeResize="0"/>
          <p:nvPr/>
        </p:nvPicPr>
        <p:blipFill rotWithShape="1">
          <a:blip r:embed="rId3">
            <a:alphaModFix/>
          </a:blip>
          <a:srcRect l="50910"/>
          <a:stretch/>
        </p:blipFill>
        <p:spPr>
          <a:xfrm>
            <a:off x="6202792" y="1534767"/>
            <a:ext cx="4706899" cy="5067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51" name="Google Shape;35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8201" y="4267201"/>
            <a:ext cx="4128801" cy="231933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" name="Down Arrow 1"/>
          <p:cNvSpPr/>
          <p:nvPr/>
        </p:nvSpPr>
        <p:spPr>
          <a:xfrm>
            <a:off x="3322100" y="3623916"/>
            <a:ext cx="381000" cy="889000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7" name="Down Arrow 6"/>
          <p:cNvSpPr/>
          <p:nvPr/>
        </p:nvSpPr>
        <p:spPr>
          <a:xfrm rot="16200000">
            <a:off x="5709700" y="4551561"/>
            <a:ext cx="381000" cy="889000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8" name="Down Arrow 7"/>
          <p:cNvSpPr/>
          <p:nvPr/>
        </p:nvSpPr>
        <p:spPr>
          <a:xfrm rot="5400000">
            <a:off x="5709700" y="2465396"/>
            <a:ext cx="381000" cy="889000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4494" y="181629"/>
            <a:ext cx="10016596" cy="14997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94494" y="1439507"/>
            <a:ext cx="4705706" cy="2580043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635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Exercise 0</a:t>
            </a:r>
          </a:p>
        </p:txBody>
      </p:sp>
    </p:spTree>
    <p:extLst>
      <p:ext uri="{BB962C8B-B14F-4D97-AF65-F5344CB8AC3E}">
        <p14:creationId xmlns:p14="http://schemas.microsoft.com/office/powerpoint/2010/main" val="2034022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0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4" y="2077900"/>
            <a:ext cx="9802696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marR="2721">
              <a:lnSpc>
                <a:spcPct val="134900"/>
              </a:lnSpc>
            </a:pP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the code block below to run `library()` on "</a:t>
            </a:r>
            <a:r>
              <a:rPr lang="en-US" sz="36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tidyverse</a:t>
            </a: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</a:t>
            </a:r>
            <a:endParaRPr sz="36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929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5" y="462155"/>
            <a:ext cx="5251025" cy="777536"/>
          </a:xfrm>
        </p:spPr>
        <p:txBody>
          <a:bodyPr/>
          <a:lstStyle/>
          <a:p>
            <a:pPr algn="ctr"/>
            <a:r>
              <a:rPr lang="en-US" sz="4800" dirty="0"/>
              <a:t>Goals and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8701" y="1714500"/>
            <a:ext cx="100965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Appreciate the role and process of exploratory data analysis (EDA) in understanding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Learn about MIMIC-III data set and its utility in learning to work with biomedical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Further reinforce the skills learned during the previous five sessions</a:t>
            </a:r>
          </a:p>
        </p:txBody>
      </p:sp>
    </p:spTree>
    <p:extLst>
      <p:ext uri="{BB962C8B-B14F-4D97-AF65-F5344CB8AC3E}">
        <p14:creationId xmlns:p14="http://schemas.microsoft.com/office/powerpoint/2010/main" val="31836935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1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4" y="2077900"/>
            <a:ext cx="9802696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marR="2721">
              <a:lnSpc>
                <a:spcPct val="134900"/>
              </a:lnSpc>
            </a:pP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the </a:t>
            </a:r>
            <a:r>
              <a:rPr lang="en-US" sz="36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read_csv</a:t>
            </a: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() function to read mimic.csv into a new data frame called "mimic"</a:t>
            </a:r>
          </a:p>
          <a:p>
            <a:pPr marL="6803" marR="2721">
              <a:lnSpc>
                <a:spcPct val="134900"/>
              </a:lnSpc>
            </a:pP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Explore the data frame using some of the tools we've learned today (summary(), head())</a:t>
            </a:r>
            <a:endParaRPr sz="3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 hidden="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8588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0212" y="1237129"/>
            <a:ext cx="965498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rows are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columns are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does each row in the data frame represent?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columns contain information about the patient's admission and how many relate to the test order?</a:t>
            </a:r>
          </a:p>
        </p:txBody>
      </p:sp>
    </p:spTree>
    <p:extLst>
      <p:ext uri="{BB962C8B-B14F-4D97-AF65-F5344CB8AC3E}">
        <p14:creationId xmlns:p14="http://schemas.microsoft.com/office/powerpoint/2010/main" val="40831824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2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3" y="2077900"/>
            <a:ext cx="10776711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`filter()` to find the rows that have NA in the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valuenum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 column</a:t>
            </a: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`select()` to narrow down to just the "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panel_test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", "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test_name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", "component", "value" and "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valuenum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 columns</a:t>
            </a: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`arrange()` to order the data frame by "value" and "component" columns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itle 3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 hidden="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210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/>
          <p:nvPr/>
        </p:nvSpPr>
        <p:spPr>
          <a:xfrm>
            <a:off x="1216768" y="560135"/>
            <a:ext cx="9758703" cy="4901564"/>
          </a:xfrm>
          <a:custGeom>
            <a:avLst/>
            <a:gdLst/>
            <a:ahLst/>
            <a:cxnLst/>
            <a:rect l="l" t="t" r="r" b="b"/>
            <a:pathLst>
              <a:path w="18216245" h="8079105" extrusionOk="0">
                <a:moveTo>
                  <a:pt x="0" y="0"/>
                </a:moveTo>
                <a:lnTo>
                  <a:pt x="18215801" y="0"/>
                </a:lnTo>
                <a:lnTo>
                  <a:pt x="18215801" y="8078796"/>
                </a:lnTo>
                <a:lnTo>
                  <a:pt x="0" y="8078796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26" name="Google Shape;226;p25"/>
          <p:cNvSpPr/>
          <p:nvPr/>
        </p:nvSpPr>
        <p:spPr>
          <a:xfrm>
            <a:off x="1216768" y="560135"/>
            <a:ext cx="9758703" cy="4901564"/>
          </a:xfrm>
          <a:custGeom>
            <a:avLst/>
            <a:gdLst/>
            <a:ahLst/>
            <a:cxnLst/>
            <a:rect l="l" t="t" r="r" b="b"/>
            <a:pathLst>
              <a:path w="18216245" h="8079105" extrusionOk="0">
                <a:moveTo>
                  <a:pt x="0" y="0"/>
                </a:moveTo>
                <a:lnTo>
                  <a:pt x="18215801" y="0"/>
                </a:lnTo>
                <a:lnTo>
                  <a:pt x="18215801" y="8078797"/>
                </a:lnTo>
                <a:lnTo>
                  <a:pt x="0" y="8078797"/>
                </a:lnTo>
                <a:lnTo>
                  <a:pt x="0" y="0"/>
                </a:lnTo>
                <a:close/>
              </a:path>
            </a:pathLst>
          </a:custGeom>
          <a:noFill/>
          <a:ln w="104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1606429" y="842899"/>
            <a:ext cx="8792630" cy="591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  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filter(is.na(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),         	  		  !is.na(value)) %&gt;%   	select(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panel_test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component, 		             value,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%&gt;% 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arrange(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value,component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93696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0212" y="1237129"/>
            <a:ext cx="965498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is the difference between the "value" and "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valuenum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" columns?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kind of result values in the data set appear in the "value" column but are NA in the "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valuenum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" column?</a:t>
            </a:r>
          </a:p>
        </p:txBody>
      </p:sp>
    </p:spTree>
    <p:extLst>
      <p:ext uri="{BB962C8B-B14F-4D97-AF65-F5344CB8AC3E}">
        <p14:creationId xmlns:p14="http://schemas.microsoft.com/office/powerpoint/2010/main" val="37574969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3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3" y="2077900"/>
            <a:ext cx="10776711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group_by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() and summarize() to get a sense for the counts of data in some of the columns with categorical data</a:t>
            </a: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n() and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n_distinct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 inside of the summarize() function to count the rows and distinct values in each categorical variable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itle 3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 hidden="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385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1380565" y="842899"/>
            <a:ext cx="10363199" cy="591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group_by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(religion)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summarise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d_pt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n_distinct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subject_id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25969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0212" y="1237129"/>
            <a:ext cx="965498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distinct patients and admissions are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different panel tests and components are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is the most common religion for patients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*Challenge Question* What is the most commonly ordered test in the data set?</a:t>
            </a:r>
          </a:p>
        </p:txBody>
      </p:sp>
    </p:spTree>
    <p:extLst>
      <p:ext uri="{BB962C8B-B14F-4D97-AF65-F5344CB8AC3E}">
        <p14:creationId xmlns:p14="http://schemas.microsoft.com/office/powerpoint/2010/main" val="8981098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4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3" y="2077900"/>
            <a:ext cx="10776711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ggplot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() to assess the distribution of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charttime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valuenum</a:t>
            </a:r>
            <a:endParaRPr lang="en-US" sz="3200" dirty="0">
              <a:solidFill>
                <a:srgbClr val="00549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Try different scales to visualize the laboratory results</a:t>
            </a: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the fill aesthetic to parse out the contribution of different categorical variables, such as category or fluid types, to the distribution of laboratory values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itle 3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 hidden="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8003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1380565" y="842899"/>
            <a:ext cx="10363199" cy="2090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ggplot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(mimic)+   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geom_histogram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aes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valuenum,fill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=category))+   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scale_x_log10()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41062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EDA</a:t>
            </a:r>
          </a:p>
        </p:txBody>
      </p:sp>
    </p:spTree>
    <p:extLst>
      <p:ext uri="{BB962C8B-B14F-4D97-AF65-F5344CB8AC3E}">
        <p14:creationId xmlns:p14="http://schemas.microsoft.com/office/powerpoint/2010/main" val="12439461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0212" y="1237129"/>
            <a:ext cx="965498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do you notice about the pattern of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charttimes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valuenums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Are there differences between the distribution of results for "Chemistry" and "Hematology" test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categorys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Are there outlier categories with only a few results?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*Challenge Question* Can you estimate what the reference range is for the "Hemoglobin"?</a:t>
            </a:r>
          </a:p>
        </p:txBody>
      </p:sp>
    </p:spTree>
    <p:extLst>
      <p:ext uri="{BB962C8B-B14F-4D97-AF65-F5344CB8AC3E}">
        <p14:creationId xmlns:p14="http://schemas.microsoft.com/office/powerpoint/2010/main" val="10360036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and Tell 1 – What about NAs?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24128" y="2286000"/>
            <a:ext cx="10096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Missing data (NA) is important to be aware of because its presence may indicate a problem with the data or may influence the statistics and conclusions we make</a:t>
            </a:r>
          </a:p>
        </p:txBody>
      </p:sp>
    </p:spTree>
    <p:extLst>
      <p:ext uri="{BB962C8B-B14F-4D97-AF65-F5344CB8AC3E}">
        <p14:creationId xmlns:p14="http://schemas.microsoft.com/office/powerpoint/2010/main" val="4191266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 idx="4294967295"/>
          </p:nvPr>
        </p:nvSpPr>
        <p:spPr>
          <a:xfrm>
            <a:off x="1763569" y="1042988"/>
            <a:ext cx="9720263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mutate_all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(is.na)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summarise_all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(sum)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arrange(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desc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(value))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3281939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and Tell 2 – Characters in numeric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24128" y="2286000"/>
            <a:ext cx="10096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Analyzing laboratory data can be challenging for several</a:t>
            </a:r>
          </a:p>
          <a:p>
            <a:r>
              <a:rPr lang="en-US" sz="3600" dirty="0">
                <a:latin typeface="Arial Narrow" panose="020B0606020202030204" pitchFamily="34" charset="0"/>
              </a:rPr>
              <a:t>reasons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One reason is that numeric data can often be stored as characters</a:t>
            </a:r>
          </a:p>
          <a:p>
            <a:endParaRPr lang="en-US" sz="36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5301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 idx="4294967295"/>
          </p:nvPr>
        </p:nvSpPr>
        <p:spPr>
          <a:xfrm>
            <a:off x="1763569" y="1042988"/>
            <a:ext cx="9720263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filter(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str_detect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(value,"&gt;|&lt;"))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mutate(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	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ifelse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str_detect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(value,"&gt;|&lt;"),                        				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parse_number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(value),                        				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select(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test_name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component, value,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547455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and Tell 3 – Working With Dates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24128" y="2286000"/>
            <a:ext cx="10096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Medical data is inherently temporal in nature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R has several packages that help in dealing with </a:t>
            </a:r>
            <a:r>
              <a:rPr lang="en-US" sz="3600" dirty="0" err="1">
                <a:latin typeface="Arial Narrow" panose="020B0606020202030204" pitchFamily="34" charset="0"/>
              </a:rPr>
              <a:t>datetime</a:t>
            </a:r>
            <a:r>
              <a:rPr lang="en-US" sz="3600" dirty="0">
                <a:latin typeface="Arial Narrow" panose="020B0606020202030204" pitchFamily="34" charset="0"/>
              </a:rPr>
              <a:t> based data</a:t>
            </a:r>
          </a:p>
          <a:p>
            <a:endParaRPr lang="en-US" sz="36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6706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 idx="4294967295"/>
          </p:nvPr>
        </p:nvSpPr>
        <p:spPr>
          <a:xfrm>
            <a:off x="1763569" y="1042988"/>
            <a:ext cx="10249136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library(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lubridate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mutate(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charthour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hour(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charttime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 %&gt;%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filter(!category %in% 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	c("HEMATOLOGY","CHEMISTRY")) %&gt;%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distinct(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curr_service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category,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charttime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			  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charthour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hadm_id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panel_test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%&gt;%  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ggplot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aes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(x=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charthour,fill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=category))+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geom_bar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()+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facet_wrap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(~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curr_service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scales = "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free_y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")</a:t>
            </a:r>
            <a:endParaRPr sz="24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99021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836" y="1877785"/>
            <a:ext cx="6858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024993" y="2084832"/>
            <a:ext cx="3990049" cy="4023360"/>
          </a:xfrm>
          <a:prstGeom prst="ellipse">
            <a:avLst/>
          </a:prstGeom>
        </p:spPr>
        <p:txBody>
          <a:bodyPr>
            <a:normAutofit lnSpcReduction="10000"/>
          </a:bodyPr>
          <a:lstStyle/>
          <a:p>
            <a:pPr algn="ctr"/>
            <a:r>
              <a:rPr lang="en-US" sz="3600" dirty="0">
                <a:solidFill>
                  <a:srgbClr val="333333"/>
                </a:solidFill>
                <a:latin typeface="Helvetica Neue"/>
              </a:rPr>
              <a:t>A </a:t>
            </a:r>
            <a:r>
              <a:rPr lang="en-US" sz="3600" b="1" dirty="0">
                <a:solidFill>
                  <a:srgbClr val="333333"/>
                </a:solidFill>
                <a:latin typeface="Helvetica Neue"/>
              </a:rPr>
              <a:t>systematic</a:t>
            </a:r>
            <a:r>
              <a:rPr lang="en-US" sz="3600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sz="3600" b="1" dirty="0">
                <a:solidFill>
                  <a:srgbClr val="333333"/>
                </a:solidFill>
                <a:latin typeface="Helvetica Neue"/>
              </a:rPr>
              <a:t>informal</a:t>
            </a:r>
            <a:r>
              <a:rPr lang="en-US" sz="3600" dirty="0">
                <a:solidFill>
                  <a:srgbClr val="333333"/>
                </a:solidFill>
                <a:latin typeface="Helvetica Neue"/>
              </a:rPr>
              <a:t> process to learn about your data</a:t>
            </a:r>
          </a:p>
        </p:txBody>
      </p:sp>
    </p:spTree>
    <p:extLst>
      <p:ext uri="{BB962C8B-B14F-4D97-AF65-F5344CB8AC3E}">
        <p14:creationId xmlns:p14="http://schemas.microsoft.com/office/powerpoint/2010/main" val="261596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Exploratory Data Analysis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>
                  <a:lumMod val="85000"/>
                  <a:lumOff val="15000"/>
                </a:schemeClr>
              </a:buClr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EDA is an iterative process in which we: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Generate questions about our data.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Search for answers by visualizing, transforming, and modelling our data.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Use what we learn to refine your questions and/or generate new questions.</a:t>
            </a:r>
          </a:p>
          <a:p>
            <a:pPr>
              <a:buClr>
                <a:schemeClr val="tx1">
                  <a:lumMod val="85000"/>
                  <a:lumOff val="15000"/>
                </a:schemeClr>
              </a:buClr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458450" y="6032361"/>
            <a:ext cx="5943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rgbClr val="333333"/>
                </a:solidFill>
                <a:latin typeface="Helvetica Neue"/>
              </a:rPr>
              <a:t>R for Data Science</a:t>
            </a:r>
          </a:p>
          <a:p>
            <a:r>
              <a:rPr lang="en-US" sz="1000" i="1" dirty="0">
                <a:solidFill>
                  <a:srgbClr val="333333"/>
                </a:solidFill>
                <a:latin typeface="Helvetica Neue"/>
              </a:rPr>
              <a:t>Garrett </a:t>
            </a:r>
            <a:r>
              <a:rPr lang="en-US" sz="1000" i="1" dirty="0" err="1">
                <a:solidFill>
                  <a:srgbClr val="333333"/>
                </a:solidFill>
                <a:latin typeface="Helvetica Neue"/>
              </a:rPr>
              <a:t>Grolemund</a:t>
            </a:r>
            <a:endParaRPr lang="en-US" sz="1000" dirty="0">
              <a:solidFill>
                <a:srgbClr val="333333"/>
              </a:solidFill>
              <a:latin typeface="Helvetica Neue"/>
            </a:endParaRPr>
          </a:p>
          <a:p>
            <a:r>
              <a:rPr lang="en-US" sz="1000" i="1" dirty="0">
                <a:solidFill>
                  <a:srgbClr val="333333"/>
                </a:solidFill>
                <a:latin typeface="Helvetica Neue"/>
              </a:rPr>
              <a:t>Hadley Wickham</a:t>
            </a:r>
            <a:endParaRPr lang="en-US" sz="1000" dirty="0">
              <a:solidFill>
                <a:srgbClr val="333333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48165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Exploratory Data Analysis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>
                  <a:lumMod val="85000"/>
                  <a:lumOff val="15000"/>
                </a:schemeClr>
              </a:buClr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Two Fundamental Questions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What is the distribution of data in each of my variables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How do my variables relate with one another</a:t>
            </a:r>
          </a:p>
          <a:p>
            <a:pPr>
              <a:buClr>
                <a:schemeClr val="tx1">
                  <a:lumMod val="85000"/>
                  <a:lumOff val="15000"/>
                </a:schemeClr>
              </a:buClr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458450" y="6032361"/>
            <a:ext cx="5943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rgbClr val="333333"/>
                </a:solidFill>
                <a:latin typeface="Helvetica Neue"/>
              </a:rPr>
              <a:t>R for Data Science</a:t>
            </a:r>
          </a:p>
          <a:p>
            <a:r>
              <a:rPr lang="en-US" sz="1000" i="1" dirty="0">
                <a:solidFill>
                  <a:srgbClr val="333333"/>
                </a:solidFill>
                <a:latin typeface="Helvetica Neue"/>
              </a:rPr>
              <a:t>Garrett </a:t>
            </a:r>
            <a:r>
              <a:rPr lang="en-US" sz="1000" i="1" dirty="0" err="1">
                <a:solidFill>
                  <a:srgbClr val="333333"/>
                </a:solidFill>
                <a:latin typeface="Helvetica Neue"/>
              </a:rPr>
              <a:t>Grolemund</a:t>
            </a:r>
            <a:endParaRPr lang="en-US" sz="1000" dirty="0">
              <a:solidFill>
                <a:srgbClr val="333333"/>
              </a:solidFill>
              <a:latin typeface="Helvetica Neue"/>
            </a:endParaRPr>
          </a:p>
          <a:p>
            <a:r>
              <a:rPr lang="en-US" sz="1000" i="1" dirty="0">
                <a:solidFill>
                  <a:srgbClr val="333333"/>
                </a:solidFill>
                <a:latin typeface="Helvetica Neue"/>
              </a:rPr>
              <a:t>Hadley Wickham</a:t>
            </a:r>
            <a:endParaRPr lang="en-US" sz="1000" dirty="0">
              <a:solidFill>
                <a:srgbClr val="333333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177911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How do we explore variation in data?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371368" y="2328985"/>
            <a:ext cx="4184479" cy="339407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2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Quantitative</a:t>
            </a:r>
          </a:p>
          <a:p>
            <a:pPr marL="0" indent="0" algn="ctr">
              <a:buNone/>
            </a:pPr>
            <a:endParaRPr lang="en-US" sz="3200" i="1" dirty="0"/>
          </a:p>
          <a:p>
            <a:pPr algn="ctr"/>
            <a:r>
              <a:rPr lang="en-US" sz="2933" dirty="0"/>
              <a:t>Range, mean, median, mode</a:t>
            </a:r>
          </a:p>
          <a:p>
            <a:pPr algn="ctr"/>
            <a:endParaRPr lang="en-US" sz="2933" dirty="0"/>
          </a:p>
          <a:p>
            <a:pPr algn="ctr"/>
            <a:r>
              <a:rPr lang="en-US" sz="2933" dirty="0"/>
              <a:t>Histograms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6297818" y="2398435"/>
            <a:ext cx="5384800" cy="4188454"/>
          </a:xfrm>
        </p:spPr>
        <p:txBody>
          <a:bodyPr wrap="square">
            <a:noAutofit/>
          </a:bodyPr>
          <a:lstStyle/>
          <a:p>
            <a:pPr marL="0" indent="0" algn="ctr">
              <a:buNone/>
            </a:pPr>
            <a:r>
              <a:rPr lang="en-US" sz="4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Categorical</a:t>
            </a:r>
          </a:p>
          <a:p>
            <a:pPr algn="ctr"/>
            <a:endParaRPr lang="en-US" sz="2933" dirty="0"/>
          </a:p>
          <a:p>
            <a:pPr algn="ctr"/>
            <a:r>
              <a:rPr lang="en-US" sz="2933" dirty="0"/>
              <a:t>Frequency (counts, percent)                                 </a:t>
            </a:r>
          </a:p>
          <a:p>
            <a:pPr algn="ctr"/>
            <a:endParaRPr lang="en-US" sz="2933" dirty="0"/>
          </a:p>
          <a:p>
            <a:pPr algn="ctr"/>
            <a:r>
              <a:rPr lang="en-US" sz="2933" dirty="0"/>
              <a:t>Bar chart</a:t>
            </a:r>
          </a:p>
          <a:p>
            <a:pPr marL="0" indent="0" algn="ctr">
              <a:buNone/>
            </a:pPr>
            <a:endParaRPr lang="en-US" sz="2933" i="1" dirty="0"/>
          </a:p>
          <a:p>
            <a:pPr marL="0" indent="0" algn="ctr">
              <a:buNone/>
            </a:pPr>
            <a:endParaRPr lang="en-US" sz="2933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046" y="5492187"/>
            <a:ext cx="2213123" cy="13658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2992" y="5318567"/>
            <a:ext cx="2494452" cy="153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68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How do we explore </a:t>
            </a:r>
            <a:r>
              <a:rPr lang="en-US" sz="4800" dirty="0" err="1"/>
              <a:t>COvariation</a:t>
            </a:r>
            <a:r>
              <a:rPr lang="en-US" sz="4800" dirty="0"/>
              <a:t> in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636" y="1774362"/>
            <a:ext cx="3331404" cy="20559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2194" y="1774362"/>
            <a:ext cx="3331405" cy="205595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194" y="4207893"/>
            <a:ext cx="3328058" cy="205388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/>
          <a:srcRect l="-1216" t="563" r="18869" b="5344"/>
          <a:stretch/>
        </p:blipFill>
        <p:spPr>
          <a:xfrm>
            <a:off x="6418636" y="4207893"/>
            <a:ext cx="2872457" cy="2025569"/>
          </a:xfrm>
          <a:prstGeom prst="rect">
            <a:avLst/>
          </a:prstGeom>
        </p:spPr>
      </p:pic>
      <p:pic>
        <p:nvPicPr>
          <p:cNvPr id="1026" name="Picture 2" descr="Image result for ggally ggpair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913" y="1774362"/>
            <a:ext cx="6014677" cy="481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ggally hexsticke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29" y="4636568"/>
            <a:ext cx="1916734" cy="222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332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as Data QC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Investigate:</a:t>
            </a:r>
          </a:p>
          <a:p>
            <a:pPr marL="287338" indent="-287338"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3600" dirty="0"/>
              <a:t>Missing data</a:t>
            </a:r>
          </a:p>
          <a:p>
            <a:pPr marL="287338" indent="-287338"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3600" dirty="0"/>
              <a:t>Outliers</a:t>
            </a:r>
          </a:p>
          <a:p>
            <a:pPr marL="287338" indent="-287338"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3600" dirty="0"/>
              <a:t>Logical discrepancies</a:t>
            </a:r>
          </a:p>
        </p:txBody>
      </p:sp>
    </p:spTree>
    <p:extLst>
      <p:ext uri="{BB962C8B-B14F-4D97-AF65-F5344CB8AC3E}">
        <p14:creationId xmlns:p14="http://schemas.microsoft.com/office/powerpoint/2010/main" val="3130108305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21905</TotalTime>
  <Words>884</Words>
  <Application>Microsoft Office PowerPoint</Application>
  <PresentationFormat>Widescreen</PresentationFormat>
  <Paragraphs>114</Paragraphs>
  <Slides>36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Arial</vt:lpstr>
      <vt:lpstr>Arial Narrow</vt:lpstr>
      <vt:lpstr>Calibri</vt:lpstr>
      <vt:lpstr>Consolas</vt:lpstr>
      <vt:lpstr>Courier New</vt:lpstr>
      <vt:lpstr>Helvetica Neue</vt:lpstr>
      <vt:lpstr>Tw Cen MT</vt:lpstr>
      <vt:lpstr>Tw Cen MT Condensed</vt:lpstr>
      <vt:lpstr>Wingdings 3</vt:lpstr>
      <vt:lpstr>Office Theme</vt:lpstr>
      <vt:lpstr>Integral</vt:lpstr>
      <vt:lpstr>Laboratory Medicine Core Data Analysis</vt:lpstr>
      <vt:lpstr>Goals and Objectives</vt:lpstr>
      <vt:lpstr>What is EDA</vt:lpstr>
      <vt:lpstr>Exploratory Data Analysis</vt:lpstr>
      <vt:lpstr>Exploratory Data Analysis</vt:lpstr>
      <vt:lpstr>Exploratory Data Analysis</vt:lpstr>
      <vt:lpstr>How do we explore variation in data?</vt:lpstr>
      <vt:lpstr>How do we explore COvariation in data?</vt:lpstr>
      <vt:lpstr>EDA as Data QC</vt:lpstr>
      <vt:lpstr>Medical Information Mart for Intensive Care (MIMIC)-III data set</vt:lpstr>
      <vt:lpstr>MIMIC Data set</vt:lpstr>
      <vt:lpstr>PowerPoint Presentation</vt:lpstr>
      <vt:lpstr>MIMIC Data Access</vt:lpstr>
      <vt:lpstr>Common uses for MIMIC</vt:lpstr>
      <vt:lpstr>EDA Exercise</vt:lpstr>
      <vt:lpstr>EDA exercise outline </vt:lpstr>
      <vt:lpstr>PowerPoint Presentation</vt:lpstr>
      <vt:lpstr>Exercise 0</vt:lpstr>
      <vt:lpstr>PowerPoint Presentation</vt:lpstr>
      <vt:lpstr>PowerPoint Presentation</vt:lpstr>
      <vt:lpstr>PowerPoint Presentation</vt:lpstr>
      <vt:lpstr>PowerPoint Presentation</vt:lpstr>
      <vt:lpstr>mimic %&gt;%     filter(is.na(valuenum),                !is.na(value)) %&gt;%    select(panel_test, component,                value, valuenum) %&gt;%    arrange(value,component)</vt:lpstr>
      <vt:lpstr>PowerPoint Presentation</vt:lpstr>
      <vt:lpstr>PowerPoint Presentation</vt:lpstr>
      <vt:lpstr>mimic %&gt;%    group_by(religion) %&gt;%    summarise(d_pt =  n_distinct(subject_id))</vt:lpstr>
      <vt:lpstr>PowerPoint Presentation</vt:lpstr>
      <vt:lpstr>PowerPoint Presentation</vt:lpstr>
      <vt:lpstr>ggplot(mimic)+       geom_histogram(aes(valuenum,fill=category))+       scale_x_log10()</vt:lpstr>
      <vt:lpstr>PowerPoint Presentation</vt:lpstr>
      <vt:lpstr>Show and Tell 1 – What about NAs?</vt:lpstr>
      <vt:lpstr>mimic %&gt;%    mutate_all(is.na) %&gt;%    summarise_all(sum) %&gt;%    arrange(desc(value))</vt:lpstr>
      <vt:lpstr>Show and Tell 2 – Characters in numeric data</vt:lpstr>
      <vt:lpstr>mimic %&gt;%    filter(str_detect(value,"&gt;|&lt;")) %&gt;%    mutate(valuenum =    ifelse(str_detect(value,"&gt;|&lt;"),                            parse_number(value),                            valuenum)) %&gt;%    select(test_name, component, value, valuenum)</vt:lpstr>
      <vt:lpstr>Show and Tell 3 – Working With Dates</vt:lpstr>
      <vt:lpstr>library(lubridate) mimic %&gt;%    mutate(charthour = hour(charttime)) %&gt;%    filter(!category %in%    c("HEMATOLOGY","CHEMISTRY")) %&gt;%    distinct(curr_service, category, charttime,       charthour, hadm_id, panel_test) %&gt;%   ggplot(aes(x=charthour,fill=category))+   geom_bar()+   facet_wrap(~curr_service, scales = "free_y")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 Data with</dc:title>
  <dc:creator>Obstfeld, Amrom E</dc:creator>
  <cp:lastModifiedBy>Patrick C Mathias</cp:lastModifiedBy>
  <cp:revision>225</cp:revision>
  <dcterms:modified xsi:type="dcterms:W3CDTF">2019-07-05T03:24:56Z</dcterms:modified>
</cp:coreProperties>
</file>